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65" r:id="rId12"/>
    <p:sldId id="264" r:id="rId13"/>
  </p:sldIdLst>
  <p:sldSz cx="9144000" cy="5143500" type="screen16x9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946" y="-25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E7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4286160" y="0"/>
            <a:ext cx="69840" cy="514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" name="CustomShape 2"/>
          <p:cNvSpPr/>
          <p:nvPr/>
        </p:nvSpPr>
        <p:spPr>
          <a:xfrm>
            <a:off x="4358520" y="0"/>
            <a:ext cx="3850560" cy="5140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github.com/natashaiwscope/emulator_v0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351000" y="971640"/>
            <a:ext cx="8453160" cy="21441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4000" b="1" strike="noStrike" spc="-1" dirty="0">
                <a:solidFill>
                  <a:srgbClr val="7030A0"/>
                </a:solidFill>
                <a:latin typeface="Playfair Display"/>
                <a:ea typeface="Playfair Display"/>
              </a:rPr>
              <a:t>RS485/I2C/UART/SPI over Ethernet </a:t>
            </a:r>
            <a:endParaRPr lang="en-US" sz="4000" b="1" strike="noStrike" spc="-1" dirty="0">
              <a:solidFill>
                <a:srgbClr val="7030A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en-US" sz="2800" b="1" strike="noStrike" spc="-1" dirty="0">
                <a:solidFill>
                  <a:srgbClr val="C00000"/>
                </a:solidFill>
                <a:latin typeface="Playfair Display"/>
                <a:ea typeface="Playfair Display"/>
              </a:rPr>
              <a:t>WPF/Qt4.8 </a:t>
            </a:r>
            <a:r>
              <a:rPr lang="en-US" sz="2800" b="1" strike="noStrike" spc="-1" dirty="0">
                <a:solidFill>
                  <a:srgbClr val="FFC000"/>
                </a:solidFill>
                <a:latin typeface="Playfair Display"/>
                <a:ea typeface="Playfair Display"/>
              </a:rPr>
              <a:t>Open source </a:t>
            </a:r>
            <a:r>
              <a:rPr lang="en-US" sz="2800" b="1" spc="-1" dirty="0" smtClean="0">
                <a:solidFill>
                  <a:srgbClr val="FFC000"/>
                </a:solidFill>
                <a:latin typeface="Playfair Display"/>
                <a:ea typeface="Playfair Display"/>
              </a:rPr>
              <a:t>Linux/Windows</a:t>
            </a:r>
            <a:endParaRPr lang="en-US" sz="2800" b="1" strike="noStrike" spc="-1" dirty="0">
              <a:latin typeface="Arial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345960" y="3580920"/>
            <a:ext cx="8458200" cy="120312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 anchor="ctr"/>
          <a:lstStyle/>
          <a:p>
            <a:pPr algn="ctr">
              <a:lnSpc>
                <a:spcPct val="100000"/>
              </a:lnSpc>
            </a:pPr>
            <a:r>
              <a:rPr lang="en-US" sz="2400" b="1" strike="noStrike" spc="-1">
                <a:solidFill>
                  <a:srgbClr val="FFFFFF"/>
                </a:solidFill>
                <a:latin typeface="Montserrat"/>
                <a:ea typeface="Montserrat"/>
              </a:rPr>
              <a:t> Easy Ethernet&lt;&gt;Serial Bridge&lt;&gt;I2C&lt;&gt;RS485</a:t>
            </a: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Prerequisites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960" cy="354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Ethernet cable </a:t>
            </a: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RJ45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Micro USB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power connector (</a:t>
            </a:r>
            <a:r>
              <a:rPr lang="en-US" sz="1400" b="1" strike="noStrike" spc="-1">
                <a:solidFill>
                  <a:srgbClr val="3C78D8"/>
                </a:solidFill>
                <a:latin typeface="Playfair Display"/>
                <a:ea typeface="Playfair Display"/>
              </a:rPr>
              <a:t>Typical Android phone charger will work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)</a:t>
            </a:r>
            <a:endParaRPr lang="en-US" sz="1400" b="0" strike="noStrike" spc="-1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DHCP server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where device can get </a:t>
            </a:r>
            <a:r>
              <a:rPr lang="en-US" sz="14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iP address</a:t>
            </a: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</a:t>
            </a:r>
            <a:endParaRPr lang="en-US" sz="1400" b="0" strike="noStrike" spc="-1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Network connected Linux/Windows computer with same DHCP server.</a:t>
            </a:r>
            <a:endParaRPr lang="en-US" sz="1400" b="0" strike="noStrike" spc="-1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Few connection cable (some small cables are supplied)</a:t>
            </a:r>
            <a:endParaRPr lang="en-US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Open box and connect to USB cable, one LED should turn On as soon as power is applied. Connect ethernet cable to router and hardware. Start Linux/Windows computer and launch following GUI application.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Device broadcasts its IP address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 once every </a:t>
            </a:r>
            <a:r>
              <a:rPr lang="en-US" sz="1200" b="1" strike="noStrike" spc="-1">
                <a:solidFill>
                  <a:srgbClr val="FF0000"/>
                </a:solidFill>
                <a:latin typeface="Playfair Display"/>
                <a:ea typeface="Playfair Display"/>
              </a:rPr>
              <a:t>5 seconds</a:t>
            </a:r>
            <a:r>
              <a:rPr lang="en-US" sz="1200" b="0" strike="noStrike" spc="-1">
                <a:solidFill>
                  <a:srgbClr val="000000"/>
                </a:solidFill>
                <a:latin typeface="Playfair Display"/>
                <a:ea typeface="Playfair Display"/>
              </a:rPr>
              <a:t>. PC application captures broadcast packet and autoconnect.</a:t>
            </a:r>
            <a:endParaRPr lang="en-US" sz="1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17303076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CustomShape 1"/>
          <p:cNvSpPr/>
          <p:nvPr/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Major Milestones(Past 3 years)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311760" y="1017720"/>
            <a:ext cx="8517960" cy="354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228960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Playfair Display"/>
                <a:ea typeface="Playfair Display"/>
              </a:rPr>
              <a:t>Completed milestones</a:t>
            </a: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Hardware design and testing (Completed/Fully Tested Manufactured in small quantity)</a:t>
            </a: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Embedded TCP/IP firmware design.  (Completed and testing/improvements)</a:t>
            </a: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PC Application fully complete (Enhancements and bug fix are under progress)</a:t>
            </a: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DejaVu Sans"/>
              </a:rPr>
              <a:t>Bootloader for field firmware upgrade in place</a:t>
            </a:r>
            <a:r>
              <a:rPr lang="en-US" sz="1400" b="0" strike="noStrike" spc="-1" dirty="0" smtClean="0">
                <a:solidFill>
                  <a:srgbClr val="000000"/>
                </a:solidFill>
                <a:latin typeface="Playfair Display"/>
                <a:ea typeface="DejaVu Sans"/>
              </a:rPr>
              <a:t>. </a:t>
            </a:r>
            <a:r>
              <a:rPr lang="en-US" sz="1400" spc="-1" dirty="0" smtClean="0">
                <a:solidFill>
                  <a:srgbClr val="000000"/>
                </a:solidFill>
                <a:latin typeface="Playfair Display"/>
                <a:ea typeface="DejaVu Sans"/>
              </a:rPr>
              <a:t>(Bootloader so reliable it we prefer to use bootloader over programmer)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Playfair Display"/>
                <a:ea typeface="Playfair Display"/>
              </a:rPr>
              <a:t>Risk and Challenges </a:t>
            </a:r>
            <a:endParaRPr lang="en-US" sz="1400" b="0" strike="noStrike" spc="-1" dirty="0">
              <a:latin typeface="Arial"/>
            </a:endParaRPr>
          </a:p>
          <a:p>
            <a:pPr marL="228960"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r>
              <a:rPr lang="en-US" sz="1400" b="0" strike="noStrike" spc="-1" smtClean="0">
                <a:solidFill>
                  <a:srgbClr val="000000"/>
                </a:solidFill>
                <a:latin typeface="Playfair Display"/>
                <a:ea typeface="Playfair Display"/>
              </a:rPr>
              <a:t>Number </a:t>
            </a:r>
            <a:r>
              <a:rPr lang="en-US" sz="14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of quantities board are contingent on ordered quantity ( Lead time may change schedule of delivery)</a:t>
            </a:r>
            <a:endParaRPr lang="en-US" sz="14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4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228600" y="20952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Features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311760" y="1017720"/>
            <a:ext cx="8517960" cy="40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3"/>
          <p:cNvSpPr/>
          <p:nvPr/>
        </p:nvSpPr>
        <p:spPr>
          <a:xfrm>
            <a:off x="341640" y="814680"/>
            <a:ext cx="8344440" cy="3632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1.Logging serial TTL UART data up to 6.12 Mega bits/Sec Speed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2.High Speed Ethernet Communication built on top of UDP.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3.I2C/SPI Communication.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4.nRF24L01 SPI </a:t>
            </a:r>
            <a:r>
              <a:rPr lang="en-US" sz="1800" b="0" strike="noStrike" spc="-1" dirty="0" smtClean="0">
                <a:solidFill>
                  <a:srgbClr val="000000"/>
                </a:solidFill>
                <a:latin typeface="Arial"/>
                <a:ea typeface="DejaVu Sans"/>
              </a:rPr>
              <a:t>interface with 2x4 onboard header with library.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5. Credit card size board (Raspberry PI Enclosure may be used)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6. Communication library for Linux32/64/Windows platform.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7.Sample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opensource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Qt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(Windows/Linux), WPF (Windows).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Picture 86"/>
          <p:cNvPicPr/>
          <p:nvPr/>
        </p:nvPicPr>
        <p:blipFill>
          <a:blip r:embed="rId2"/>
          <a:stretch/>
        </p:blipFill>
        <p:spPr>
          <a:xfrm>
            <a:off x="929880" y="1105200"/>
            <a:ext cx="5013360" cy="3923640"/>
          </a:xfrm>
          <a:prstGeom prst="rect">
            <a:avLst/>
          </a:prstGeom>
          <a:ln>
            <a:noFill/>
          </a:ln>
        </p:spPr>
      </p:pic>
      <p:pic>
        <p:nvPicPr>
          <p:cNvPr id="84" name="Picture 2"/>
          <p:cNvPicPr/>
          <p:nvPr/>
        </p:nvPicPr>
        <p:blipFill>
          <a:blip r:embed="rId3"/>
          <a:stretch/>
        </p:blipFill>
        <p:spPr>
          <a:xfrm>
            <a:off x="6042960" y="1005840"/>
            <a:ext cx="2682360" cy="3931560"/>
          </a:xfrm>
          <a:prstGeom prst="rect">
            <a:avLst/>
          </a:prstGeom>
          <a:ln>
            <a:noFill/>
          </a:ln>
        </p:spPr>
      </p:pic>
      <p:sp>
        <p:nvSpPr>
          <p:cNvPr id="85" name="CustomShape 1"/>
          <p:cNvSpPr/>
          <p:nvPr/>
        </p:nvSpPr>
        <p:spPr>
          <a:xfrm>
            <a:off x="338760" y="20952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Credit card size 85x54mm (</a:t>
            </a:r>
            <a:r>
              <a:rPr lang="en-US" sz="2000" b="0" strike="noStrike" spc="-1">
                <a:solidFill>
                  <a:srgbClr val="000000"/>
                </a:solidFill>
                <a:latin typeface="Oswald"/>
                <a:ea typeface="Oswald"/>
              </a:rPr>
              <a:t>fits Raspberry Enclosure</a:t>
            </a:r>
            <a:r>
              <a:rPr lang="en-US" sz="3000" b="0" strike="noStrike" spc="-1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1295280" y="2520360"/>
            <a:ext cx="7125120" cy="63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4800" b="0" strike="noStrike" spc="-1" dirty="0">
                <a:solidFill>
                  <a:srgbClr val="FFFF00"/>
                </a:solidFill>
                <a:latin typeface="Arial"/>
                <a:ea typeface="DejaVu Sans"/>
              </a:rPr>
              <a:t>Just for size comparison</a:t>
            </a:r>
            <a:endParaRPr lang="en-US" sz="4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4A86E8"/>
                </a:solidFill>
                <a:latin typeface="Oswald"/>
                <a:ea typeface="Oswald"/>
              </a:rPr>
              <a:t>Connector</a:t>
            </a:r>
            <a:endParaRPr lang="en-US" sz="3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88" name="CustomShape 2"/>
          <p:cNvSpPr/>
          <p:nvPr/>
        </p:nvSpPr>
        <p:spPr>
          <a:xfrm>
            <a:off x="311760" y="1017720"/>
            <a:ext cx="8517960" cy="40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6080">
              <a:lnSpc>
                <a:spcPct val="115000"/>
              </a:lnSpc>
              <a:buClr>
                <a:srgbClr val="000000"/>
              </a:buClr>
              <a:buFont typeface="Playfair Display"/>
              <a:buAutoNum type="alphaUcPeriod"/>
            </a:pPr>
            <a:r>
              <a:rPr lang="en-US" sz="1800" b="0" strike="noStrike" spc="-1" dirty="0">
                <a:solidFill>
                  <a:srgbClr val="000000"/>
                </a:solidFill>
                <a:latin typeface="Playfair Display"/>
                <a:ea typeface="Playfair Display"/>
              </a:rPr>
              <a:t> Credit card size board just like raspberry PI, it may be accommodated in raspberry PI enclosure. (Middle PIN Ground)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89" name="CustomShape 3"/>
          <p:cNvSpPr/>
          <p:nvPr/>
        </p:nvSpPr>
        <p:spPr>
          <a:xfrm>
            <a:off x="491040" y="3078360"/>
            <a:ext cx="1167480" cy="40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LED Array</a:t>
            </a:r>
            <a:endParaRPr lang="en-US" sz="1400" b="0" strike="noStrike" spc="-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90" name="CustomShape 4"/>
          <p:cNvSpPr/>
          <p:nvPr/>
        </p:nvSpPr>
        <p:spPr>
          <a:xfrm>
            <a:off x="491040" y="3705840"/>
            <a:ext cx="948240" cy="40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4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SD Card</a:t>
            </a:r>
            <a:endParaRPr lang="en-US" sz="1400" b="0" strike="noStrike" spc="-1" dirty="0">
              <a:solidFill>
                <a:srgbClr val="FF0000"/>
              </a:solidFill>
              <a:latin typeface="Arial"/>
            </a:endParaRPr>
          </a:p>
        </p:txBody>
      </p:sp>
      <p:sp>
        <p:nvSpPr>
          <p:cNvPr id="91" name="CustomShape 5"/>
          <p:cNvSpPr/>
          <p:nvPr/>
        </p:nvSpPr>
        <p:spPr>
          <a:xfrm>
            <a:off x="1941342" y="4895280"/>
            <a:ext cx="2201538" cy="239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9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Micro USB just for power supply</a:t>
            </a:r>
            <a:endParaRPr lang="en-US" sz="900" b="0" strike="noStrike" spc="-1" dirty="0">
              <a:latin typeface="Arial"/>
            </a:endParaRPr>
          </a:p>
        </p:txBody>
      </p:sp>
      <p:sp>
        <p:nvSpPr>
          <p:cNvPr id="93" name="CustomShape 7"/>
          <p:cNvSpPr/>
          <p:nvPr/>
        </p:nvSpPr>
        <p:spPr>
          <a:xfrm>
            <a:off x="7740360" y="3596400"/>
            <a:ext cx="1295280" cy="65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10/100 Ethernet</a:t>
            </a:r>
            <a:endParaRPr lang="en-US" sz="1200" b="1" strike="noStrike" spc="-1" dirty="0">
              <a:latin typeface="Arial"/>
            </a:endParaRPr>
          </a:p>
        </p:txBody>
      </p:sp>
      <p:sp>
        <p:nvSpPr>
          <p:cNvPr id="95" name="CustomShape 9"/>
          <p:cNvSpPr/>
          <p:nvPr/>
        </p:nvSpPr>
        <p:spPr>
          <a:xfrm>
            <a:off x="4788360" y="1756523"/>
            <a:ext cx="602640" cy="223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6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Reset button</a:t>
            </a:r>
            <a:endParaRPr lang="en-US" sz="600" b="0" strike="noStrike" spc="-1" dirty="0">
              <a:latin typeface="Arial"/>
            </a:endParaRPr>
          </a:p>
        </p:txBody>
      </p:sp>
      <p:sp>
        <p:nvSpPr>
          <p:cNvPr id="96" name="CustomShape 10"/>
          <p:cNvSpPr/>
          <p:nvPr/>
        </p:nvSpPr>
        <p:spPr>
          <a:xfrm>
            <a:off x="3963240" y="1643082"/>
            <a:ext cx="865080" cy="32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UART3 RX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UART3 TX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600" b="0" strike="noStrike" spc="-1" dirty="0">
              <a:latin typeface="Arial"/>
            </a:endParaRPr>
          </a:p>
        </p:txBody>
      </p:sp>
      <p:sp>
        <p:nvSpPr>
          <p:cNvPr id="97" name="CustomShape 11"/>
          <p:cNvSpPr/>
          <p:nvPr/>
        </p:nvSpPr>
        <p:spPr>
          <a:xfrm>
            <a:off x="2402280" y="1581150"/>
            <a:ext cx="879120" cy="44498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RS485 TX+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RS485 TX-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600" b="0" strike="noStrike" spc="-1" dirty="0">
              <a:latin typeface="Arial"/>
            </a:endParaRPr>
          </a:p>
        </p:txBody>
      </p:sp>
      <p:sp>
        <p:nvSpPr>
          <p:cNvPr id="100" name="CustomShape 14"/>
          <p:cNvSpPr/>
          <p:nvPr/>
        </p:nvSpPr>
        <p:spPr>
          <a:xfrm>
            <a:off x="5252482" y="4870440"/>
            <a:ext cx="1757917" cy="25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DAC Ch1/Ch2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101" name="CustomShape 15"/>
          <p:cNvSpPr/>
          <p:nvPr/>
        </p:nvSpPr>
        <p:spPr>
          <a:xfrm>
            <a:off x="5391720" y="4619520"/>
            <a:ext cx="233640" cy="230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chemeClr val="dk2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16"/>
          <p:cNvSpPr/>
          <p:nvPr/>
        </p:nvSpPr>
        <p:spPr>
          <a:xfrm>
            <a:off x="1218600" y="4516200"/>
            <a:ext cx="979920" cy="35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I2C SDA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I2C SCL</a:t>
            </a:r>
            <a:endParaRPr lang="en-US" sz="1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600" b="0" strike="noStrike" spc="-1" dirty="0">
              <a:latin typeface="Arial"/>
            </a:endParaRPr>
          </a:p>
        </p:txBody>
      </p:sp>
      <p:sp>
        <p:nvSpPr>
          <p:cNvPr id="105" name="CustomShape 19"/>
          <p:cNvSpPr/>
          <p:nvPr/>
        </p:nvSpPr>
        <p:spPr>
          <a:xfrm>
            <a:off x="7123680" y="2087280"/>
            <a:ext cx="1350360" cy="66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 dirty="0" err="1">
                <a:solidFill>
                  <a:srgbClr val="FF0000"/>
                </a:solidFill>
                <a:latin typeface="Arial"/>
                <a:ea typeface="Arial"/>
              </a:rPr>
              <a:t>Wiegand</a:t>
            </a:r>
            <a:r>
              <a:rPr lang="en-US" sz="12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 Emulator/Reader</a:t>
            </a:r>
            <a:endParaRPr lang="en-US" sz="1200" b="0" strike="noStrike" spc="-1" dirty="0">
              <a:latin typeface="Arial"/>
            </a:endParaRPr>
          </a:p>
        </p:txBody>
      </p:sp>
      <p:pic>
        <p:nvPicPr>
          <p:cNvPr id="106" name="Picture 4"/>
          <p:cNvPicPr/>
          <p:nvPr/>
        </p:nvPicPr>
        <p:blipFill>
          <a:blip r:embed="rId2"/>
          <a:stretch/>
        </p:blipFill>
        <p:spPr>
          <a:xfrm>
            <a:off x="2402280" y="2040120"/>
            <a:ext cx="4226400" cy="2794680"/>
          </a:xfrm>
          <a:prstGeom prst="rect">
            <a:avLst/>
          </a:prstGeom>
          <a:ln>
            <a:noFill/>
          </a:ln>
        </p:spPr>
      </p:pic>
      <p:sp>
        <p:nvSpPr>
          <p:cNvPr id="107" name="CustomShape 20"/>
          <p:cNvSpPr/>
          <p:nvPr/>
        </p:nvSpPr>
        <p:spPr>
          <a:xfrm>
            <a:off x="3198060" y="1611041"/>
            <a:ext cx="944820" cy="24687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UART2 RX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UART2 TX</a:t>
            </a:r>
            <a:endParaRPr lang="en-US" sz="1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600" b="0" strike="noStrike" spc="-1" dirty="0">
              <a:latin typeface="Arial"/>
            </a:endParaRPr>
          </a:p>
        </p:txBody>
      </p:sp>
      <p:sp>
        <p:nvSpPr>
          <p:cNvPr id="108" name="CustomShape 21"/>
          <p:cNvSpPr/>
          <p:nvPr/>
        </p:nvSpPr>
        <p:spPr>
          <a:xfrm>
            <a:off x="3886200" y="4845240"/>
            <a:ext cx="1341000" cy="25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ADC Ch1/Ch2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109" name="CustomShape 22"/>
          <p:cNvSpPr/>
          <p:nvPr/>
        </p:nvSpPr>
        <p:spPr>
          <a:xfrm flipV="1">
            <a:off x="5227200" y="4466880"/>
            <a:ext cx="2087280" cy="74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0" name="CustomShape 23"/>
          <p:cNvSpPr/>
          <p:nvPr/>
        </p:nvSpPr>
        <p:spPr>
          <a:xfrm>
            <a:off x="6271200" y="2266920"/>
            <a:ext cx="972720" cy="74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1" name="CustomShape 24"/>
          <p:cNvSpPr/>
          <p:nvPr/>
        </p:nvSpPr>
        <p:spPr>
          <a:xfrm>
            <a:off x="7336800" y="4248000"/>
            <a:ext cx="1350360" cy="37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0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nRF24L01 Header</a:t>
            </a:r>
            <a:endParaRPr lang="en-US" sz="1000" b="1" strike="noStrike" spc="-1" dirty="0">
              <a:latin typeface="Arial"/>
            </a:endParaRPr>
          </a:p>
        </p:txBody>
      </p:sp>
      <p:sp>
        <p:nvSpPr>
          <p:cNvPr id="112" name="CustomShape 25"/>
          <p:cNvSpPr/>
          <p:nvPr/>
        </p:nvSpPr>
        <p:spPr>
          <a:xfrm>
            <a:off x="5391000" y="1702038"/>
            <a:ext cx="729360" cy="311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CAN</a:t>
            </a:r>
            <a:endParaRPr lang="en-US" sz="1200" b="1" strike="noStrike" spc="-1" dirty="0">
              <a:latin typeface="Arial"/>
            </a:endParaRPr>
          </a:p>
        </p:txBody>
      </p:sp>
      <p:sp>
        <p:nvSpPr>
          <p:cNvPr id="113" name="CustomShape 26"/>
          <p:cNvSpPr/>
          <p:nvPr/>
        </p:nvSpPr>
        <p:spPr>
          <a:xfrm flipV="1">
            <a:off x="4515840" y="2751840"/>
            <a:ext cx="2798640" cy="47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7"/>
          <p:cNvSpPr/>
          <p:nvPr/>
        </p:nvSpPr>
        <p:spPr>
          <a:xfrm>
            <a:off x="7301520" y="2596320"/>
            <a:ext cx="1295280" cy="449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0" strike="noStrike" spc="-1" dirty="0">
                <a:solidFill>
                  <a:srgbClr val="FF0000"/>
                </a:solidFill>
                <a:latin typeface="Arial"/>
                <a:ea typeface="Arial"/>
              </a:rPr>
              <a:t>FTDI Like TTL UART Header</a:t>
            </a:r>
            <a:endParaRPr lang="en-US" sz="1200" b="0" strike="noStrike" spc="-1" dirty="0">
              <a:latin typeface="Arial"/>
            </a:endParaRPr>
          </a:p>
        </p:txBody>
      </p:sp>
      <p:sp>
        <p:nvSpPr>
          <p:cNvPr id="115" name="CustomShape 28"/>
          <p:cNvSpPr/>
          <p:nvPr/>
        </p:nvSpPr>
        <p:spPr>
          <a:xfrm>
            <a:off x="7273800" y="3091320"/>
            <a:ext cx="1350360" cy="37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1200" b="1" strike="noStrike" spc="-1" dirty="0">
                <a:solidFill>
                  <a:srgbClr val="FF0000"/>
                </a:solidFill>
                <a:latin typeface="Arial"/>
                <a:ea typeface="Arial"/>
              </a:rPr>
              <a:t>12V DC Jack</a:t>
            </a:r>
            <a:endParaRPr lang="en-US" sz="1200" b="1" strike="noStrike" spc="-1" dirty="0">
              <a:latin typeface="Arial"/>
            </a:endParaRPr>
          </a:p>
        </p:txBody>
      </p:sp>
      <p:sp>
        <p:nvSpPr>
          <p:cNvPr id="116" name="CustomShape 29"/>
          <p:cNvSpPr/>
          <p:nvPr/>
        </p:nvSpPr>
        <p:spPr>
          <a:xfrm flipV="1">
            <a:off x="6546600" y="3276360"/>
            <a:ext cx="789480" cy="109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7" name="CustomShape 30"/>
          <p:cNvSpPr/>
          <p:nvPr/>
        </p:nvSpPr>
        <p:spPr>
          <a:xfrm flipV="1">
            <a:off x="6436080" y="3808440"/>
            <a:ext cx="1411920" cy="173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31"/>
          <p:cNvSpPr/>
          <p:nvPr/>
        </p:nvSpPr>
        <p:spPr>
          <a:xfrm flipH="1">
            <a:off x="1523160" y="3078360"/>
            <a:ext cx="1370880" cy="202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CustomShape 32"/>
          <p:cNvSpPr/>
          <p:nvPr/>
        </p:nvSpPr>
        <p:spPr>
          <a:xfrm flipH="1" flipV="1">
            <a:off x="1218600" y="3908160"/>
            <a:ext cx="1573920" cy="165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0" name="CustomShape 33"/>
          <p:cNvSpPr/>
          <p:nvPr/>
        </p:nvSpPr>
        <p:spPr>
          <a:xfrm flipH="1">
            <a:off x="2089440" y="4248000"/>
            <a:ext cx="1566720" cy="464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34"/>
          <p:cNvSpPr/>
          <p:nvPr/>
        </p:nvSpPr>
        <p:spPr>
          <a:xfrm>
            <a:off x="4419720" y="4619520"/>
            <a:ext cx="45000" cy="351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2" name="CustomShape 35"/>
          <p:cNvSpPr/>
          <p:nvPr/>
        </p:nvSpPr>
        <p:spPr>
          <a:xfrm>
            <a:off x="4952880" y="4504680"/>
            <a:ext cx="273600" cy="466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00FF00"/>
            </a:solidFill>
            <a:round/>
            <a:tailEnd type="triangle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228600" y="28584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Samples Provided</a:t>
            </a:r>
            <a:endParaRPr lang="en-US" sz="30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311760" y="1017720"/>
            <a:ext cx="8517960" cy="4057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5" name="CustomShape 3"/>
          <p:cNvSpPr/>
          <p:nvPr/>
        </p:nvSpPr>
        <p:spPr>
          <a:xfrm>
            <a:off x="7625880" y="4425480"/>
            <a:ext cx="14745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6" name="CustomShape 4"/>
          <p:cNvSpPr/>
          <p:nvPr/>
        </p:nvSpPr>
        <p:spPr>
          <a:xfrm>
            <a:off x="938520" y="1014480"/>
            <a:ext cx="7264440" cy="3632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1.Qt4.8 Serial Console with example serial terminal beagle bone black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2.Qt4.8 I2C Scanning and reading device.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3.Qt4.8 nRF2401 I2C/SPI Communication.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4.Qt4.8 RS485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HalfDuplex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/Full Duplex Example.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5. CAN Bus input/output/loopback.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6.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Wiegnad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 Reader/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Wiegand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Emulator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311760" y="8928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 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28" name="CustomShape 2"/>
          <p:cNvSpPr/>
          <p:nvPr/>
        </p:nvSpPr>
        <p:spPr>
          <a:xfrm>
            <a:off x="358200" y="662040"/>
            <a:ext cx="8517960" cy="437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>
              <a:lnSpc>
                <a:spcPct val="100000"/>
              </a:lnSpc>
            </a:pPr>
            <a:r>
              <a:rPr lang="en-US" sz="800" b="1" strike="noStrike" spc="-1">
                <a:solidFill>
                  <a:srgbClr val="1155CC"/>
                </a:solidFill>
                <a:latin typeface="Playfair Display"/>
                <a:ea typeface="Playfair Display"/>
              </a:rPr>
              <a:t>FTDI TTL 3.3 V Cable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129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960" cy="440280"/>
          </a:xfrm>
          <a:prstGeom prst="rect">
            <a:avLst/>
          </a:prstGeom>
          <a:ln>
            <a:noFill/>
          </a:ln>
        </p:spPr>
      </p:pic>
      <p:sp>
        <p:nvSpPr>
          <p:cNvPr id="130" name="CustomShape 3"/>
          <p:cNvSpPr/>
          <p:nvPr/>
        </p:nvSpPr>
        <p:spPr>
          <a:xfrm>
            <a:off x="3200400" y="1581120"/>
            <a:ext cx="914148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31" name="Table 4"/>
          <p:cNvGraphicFramePr/>
          <p:nvPr/>
        </p:nvGraphicFramePr>
        <p:xfrm>
          <a:off x="838080" y="1352520"/>
          <a:ext cx="7543440" cy="308388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479760"/>
              </a:tblGrid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Single comport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Number of ports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2 TTL RS232 + 1 RS485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0.921600MBPS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Max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6.5MBPS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Fractional baud rate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 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85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Close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Windows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(Qt/WPF open source sample app with library provided)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7369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Open source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Linux Driver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(Qt open source sample app with Qt4 library provided for ARM/Intel Ubuntu)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Simultaneous port IO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28872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Power supply needed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Micro USB power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pic>
        <p:nvPicPr>
          <p:cNvPr id="132" name="Picture 4"/>
          <p:cNvPicPr/>
          <p:nvPr/>
        </p:nvPicPr>
        <p:blipFill>
          <a:blip r:embed="rId3"/>
          <a:stretch/>
        </p:blipFill>
        <p:spPr>
          <a:xfrm>
            <a:off x="6059880" y="631440"/>
            <a:ext cx="981000" cy="648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CustomShape 1"/>
          <p:cNvSpPr/>
          <p:nvPr/>
        </p:nvSpPr>
        <p:spPr>
          <a:xfrm>
            <a:off x="311760" y="8928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>
                <a:solidFill>
                  <a:srgbClr val="000000"/>
                </a:solidFill>
                <a:latin typeface="Oswald"/>
                <a:ea typeface="Oswald"/>
              </a:rPr>
              <a:t>What is this Ethernet Serial Port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134" name="CustomShape 2"/>
          <p:cNvSpPr/>
          <p:nvPr/>
        </p:nvSpPr>
        <p:spPr>
          <a:xfrm>
            <a:off x="358200" y="662040"/>
            <a:ext cx="8517960" cy="4372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5" name="Picture 2"/>
          <p:cNvPicPr/>
          <p:nvPr/>
        </p:nvPicPr>
        <p:blipFill>
          <a:blip r:embed="rId2"/>
          <a:stretch/>
        </p:blipFill>
        <p:spPr>
          <a:xfrm>
            <a:off x="1806120" y="784440"/>
            <a:ext cx="606960" cy="440280"/>
          </a:xfrm>
          <a:prstGeom prst="rect">
            <a:avLst/>
          </a:prstGeom>
          <a:ln>
            <a:noFill/>
          </a:ln>
        </p:spPr>
      </p:pic>
      <p:sp>
        <p:nvSpPr>
          <p:cNvPr id="136" name="CustomShape 3"/>
          <p:cNvSpPr/>
          <p:nvPr/>
        </p:nvSpPr>
        <p:spPr>
          <a:xfrm>
            <a:off x="3200400" y="1581120"/>
            <a:ext cx="9141480" cy="45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aphicFrame>
        <p:nvGraphicFramePr>
          <p:cNvPr id="137" name="Table 4"/>
          <p:cNvGraphicFramePr/>
          <p:nvPr/>
        </p:nvGraphicFramePr>
        <p:xfrm>
          <a:off x="1219320" y="1253520"/>
          <a:ext cx="7162560" cy="2633880"/>
        </p:xfrm>
        <a:graphic>
          <a:graphicData uri="http://schemas.openxmlformats.org/drawingml/2006/table">
            <a:tbl>
              <a:tblPr/>
              <a:tblGrid>
                <a:gridCol w="2031840"/>
                <a:gridCol w="2031840"/>
                <a:gridCol w="3098880"/>
              </a:tblGrid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FTDI TTL Cable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 Parameter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1" strike="noStrike" spc="-1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Ethernet Serial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666666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Setup complexity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Easy basic setup Windows/Linux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Standard COM Port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No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520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USB 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Cable length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Ethernet (No limit)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4989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N/A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Recording of data into hardware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Can be dumped into SD card for analysis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AEAEA"/>
                    </a:solidFill>
                  </a:tcPr>
                </a:tc>
              </a:tr>
              <a:tr h="341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---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Field firmware upgrade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Yes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  <a:tr h="34488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USB Cable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EB1E95"/>
                          </a:solidFill>
                          <a:latin typeface="Arial"/>
                          <a:ea typeface="Arial"/>
                        </a:rPr>
                        <a:t>Physical size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Arial"/>
                        </a:rPr>
                        <a:t>Raspberry size board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sp>
        <p:nvSpPr>
          <p:cNvPr id="139" name="CustomShape 5"/>
          <p:cNvSpPr/>
          <p:nvPr/>
        </p:nvSpPr>
        <p:spPr>
          <a:xfrm>
            <a:off x="990720" y="3943440"/>
            <a:ext cx="7464960" cy="301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9" name="Picture 4"/>
          <p:cNvPicPr/>
          <p:nvPr/>
        </p:nvPicPr>
        <p:blipFill>
          <a:blip r:embed="rId3"/>
          <a:stretch/>
        </p:blipFill>
        <p:spPr>
          <a:xfrm>
            <a:off x="6141720" y="732210"/>
            <a:ext cx="874320" cy="49251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219200" y="3935165"/>
            <a:ext cx="7162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pc="-1" dirty="0">
                <a:solidFill>
                  <a:srgbClr val="EB1E95"/>
                </a:solidFill>
                <a:ea typeface="Arial"/>
              </a:rPr>
              <a:t>Open licensed source GUI </a:t>
            </a:r>
            <a:r>
              <a:rPr lang="en-US" u="sng" spc="-1" dirty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ea typeface="Arial"/>
                <a:hlinkClick r:id="rId4"/>
              </a:rPr>
              <a:t>https://</a:t>
            </a:r>
            <a:r>
              <a:rPr lang="en-US" u="sng" spc="-1" dirty="0" smtClean="0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ea typeface="Arial"/>
                <a:hlinkClick r:id="rId4"/>
              </a:rPr>
              <a:t>github.com/natashaiwscope/emulator_v0</a:t>
            </a:r>
            <a:endParaRPr lang="en-US" spc="-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14760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QT Sample (Open source)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960" cy="354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endParaRPr lang="en-US" sz="1200" b="0" strike="noStrike" spc="-1" dirty="0">
              <a:latin typeface="Arial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390" y="831850"/>
            <a:ext cx="6616700" cy="431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algn="ctr">
              <a:lnSpc>
                <a:spcPct val="100000"/>
              </a:lnSpc>
            </a:pP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Open source WPF Sample (</a:t>
            </a:r>
            <a:r>
              <a:rPr lang="en-US" sz="3000" spc="-1" dirty="0" smtClean="0">
                <a:solidFill>
                  <a:srgbClr val="000000"/>
                </a:solidFill>
                <a:latin typeface="Oswald"/>
                <a:ea typeface="Oswald"/>
              </a:rPr>
              <a:t>Serial loopback</a:t>
            </a:r>
            <a:r>
              <a:rPr lang="en-US" sz="3000" b="0" strike="noStrike" spc="-1" dirty="0" smtClean="0">
                <a:solidFill>
                  <a:srgbClr val="000000"/>
                </a:solidFill>
                <a:latin typeface="Oswald"/>
                <a:ea typeface="Oswald"/>
              </a:rPr>
              <a:t>)</a:t>
            </a:r>
            <a:endParaRPr lang="en-US" sz="30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en-US" sz="3000" b="0" strike="noStrike" spc="-1" dirty="0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311760" y="1017720"/>
            <a:ext cx="8517960" cy="354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/>
          <a:lstStyle/>
          <a:p>
            <a:pPr marL="457200" indent="-226080">
              <a:lnSpc>
                <a:spcPct val="100000"/>
              </a:lnSpc>
              <a:buClr>
                <a:srgbClr val="000000"/>
              </a:buClr>
              <a:buFont typeface="Playfair Display"/>
              <a:buAutoNum type="arabicPeriod"/>
            </a:pPr>
            <a:endParaRPr lang="en-US" sz="1200" b="0" strike="noStrike" spc="-1" dirty="0">
              <a:latin typeface="Arial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078230"/>
            <a:ext cx="5105400" cy="3855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194156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387</TotalTime>
  <Words>569</Words>
  <Application>Microsoft Office PowerPoint</Application>
  <PresentationFormat>On-screen Show (16:9)</PresentationFormat>
  <Paragraphs>123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Small Task Prototype System V1</dc:title>
  <dc:subject/>
  <dc:creator>vs</dc:creator>
  <dc:description/>
  <cp:lastModifiedBy>vs</cp:lastModifiedBy>
  <cp:revision>66</cp:revision>
  <dcterms:modified xsi:type="dcterms:W3CDTF">2017-12-04T16:31:43Z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</Properties>
</file>